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70" r:id="rId3"/>
    <p:sldId id="271" r:id="rId4"/>
    <p:sldId id="307" r:id="rId5"/>
    <p:sldId id="312" r:id="rId6"/>
    <p:sldId id="313" r:id="rId7"/>
    <p:sldId id="314" r:id="rId8"/>
    <p:sldId id="323" r:id="rId9"/>
    <p:sldId id="315" r:id="rId10"/>
    <p:sldId id="322" r:id="rId11"/>
    <p:sldId id="316" r:id="rId12"/>
    <p:sldId id="317" r:id="rId13"/>
    <p:sldId id="324" r:id="rId14"/>
    <p:sldId id="325" r:id="rId15"/>
    <p:sldId id="318" r:id="rId16"/>
    <p:sldId id="275" r:id="rId17"/>
  </p:sldIdLst>
  <p:sldSz cx="12192000" cy="6858000"/>
  <p:notesSz cx="9872663" cy="6791325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D966"/>
    <a:srgbClr val="7F7F7F"/>
    <a:srgbClr val="F8CE7C"/>
    <a:srgbClr val="D0B0A9"/>
    <a:srgbClr val="4C302A"/>
    <a:srgbClr val="B7A784"/>
    <a:srgbClr val="D2836E"/>
    <a:srgbClr val="B59666"/>
    <a:srgbClr val="4B3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3" autoAdjust="0"/>
    <p:restoredTop sz="96070" autoAdjust="0"/>
  </p:normalViewPr>
  <p:slideViewPr>
    <p:cSldViewPr snapToGrid="0">
      <p:cViewPr varScale="1">
        <p:scale>
          <a:sx n="87" d="100"/>
          <a:sy n="87" d="100"/>
        </p:scale>
        <p:origin x="68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407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407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FC243-3E68-4BFF-A505-ADDF9D7195A4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849313"/>
            <a:ext cx="4075113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87267" y="3268325"/>
            <a:ext cx="7898130" cy="26740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0580"/>
            <a:ext cx="4278154" cy="340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92224" y="6450580"/>
            <a:ext cx="4278154" cy="340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7D84A-3049-44F6-8517-64F0971FD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7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45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706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97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564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408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628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32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05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4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7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6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9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746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442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756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7D84A-3049-44F6-8517-64F0971FDD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48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A646B-F117-4928-A8A2-1716300C3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781FEE-C1F4-469A-9E36-8F4601D2E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8552C6-A02E-47D7-A268-DC48634E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628B0-905E-46AF-9C51-C2B5AF89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8A775-5E37-4409-A4E7-F0814E9F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59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16F80-4702-44BD-867F-324A473E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F0CDC5-CE5D-4691-97FD-895FAEEA2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CE9BBA-8B26-464A-893C-B296D43F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01B33-B587-4FB0-85AB-DDC1F4A3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0712C-C969-4C2A-8ABC-CCD2466F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3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EEDC4F-CF6F-4F5A-B7D5-5DDA55C29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88988E-73BA-47A0-9593-2824B50A4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E60E4-1A17-46B8-BD11-6895D1EA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CB261-00A7-4DFD-8566-0F34AD0B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146E0-61EB-40A0-AEB0-9AAA4858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40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9B327-6DC4-489C-A130-8CF667D3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EB504-E0E5-46C5-B6D0-95B1660E2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30CF13-8903-4992-88F7-C55D7F4E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41C592-991D-4A88-81B0-FA07E26D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6A61AE-DFB6-4E40-B78C-76E64498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2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EF327-DE46-4FD7-851C-CAD5A20A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308B61-6FAC-4108-97CC-3ACD182B9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CB1DC-8355-42C5-AF00-8E36F02E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65AD0-D1B3-49A8-9F94-E603B5BA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3DBE1-743B-438D-92D3-E40E206A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13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495710" y="35697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DA7060-857A-4930-832C-C09BFD4F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FF8F7-2B15-4A01-A575-53845FA96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701E7A-8C68-4E20-A803-855BD0F40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615B9C-5EC5-4D9B-B5D9-BB297278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2F8F48-9F51-4F97-9DA9-9E015ACE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A7C295-EAAA-41B7-986C-D8AFF63F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77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F4CDC-4DFE-4DB1-972E-CE28FCB9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09ECFB-135A-4BF2-82FE-C0990942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914377-BA6A-4199-BDEB-7EFD3B82F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CA16539-559F-474B-992A-1331A0355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C14912-C4A7-47EF-A8EC-B0F50FA65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1CC34F-E9B9-4EFD-A3C4-0BA19D4E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306A62-EAF9-495D-B60F-8B898B61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51980E-AD6D-4890-B2E1-61420E5A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40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66452-93AB-427B-9625-F906CB897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D17F3-7053-4148-800C-FB4B3C05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709179-9F05-4ED9-898C-DD1E14C4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DE3C05-79FC-42A5-B9A2-AC8CCD3D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59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BF4A8C-F0F4-41A6-BF41-876FEF21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4BE2DC-A408-49B2-A4F8-EE9769AF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16DA8-302B-4AE1-AF88-B9CFFEEE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0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40FE9-4853-4B02-9ACB-5CAF1884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361D0-290C-442A-8B44-B0642C42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F0013-B4AF-4C3C-AB98-C192E7C39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A2650F-35B1-4222-8E3D-55C4DBD2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E7498D-7297-4B92-A228-86A6C906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A8D0AA-D078-408B-B714-3CE8EF0C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4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FEBB0-8B3B-410D-A075-42A14BE6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37B9B3-435A-479F-8455-3BFE235CA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B4E751-9289-4C4E-9418-EE2ED45DD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7B3CBA-A6F8-46D2-B8FE-0FCC383C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64EF54-A7CA-4392-9234-4DDE22D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F75E53-F65D-44C7-939C-A76A1D47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1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6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24FEF5-80E6-49C9-85D6-2BC47829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AF9174-E843-4ABD-B37E-7C4FA3D2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DB30D1-E683-4A0D-B10E-812E5E4C6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DAE1-EB67-42CF-B593-56AA292DA8C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56DC2-E1F5-4995-85FF-140FC7BF9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04F22-1EEB-4F3C-8EF1-26E3E5B27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24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A00EFA96-0182-425D-BCA4-E63B2E97FADD}"/>
              </a:ext>
            </a:extLst>
          </p:cNvPr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01F0EC7-3F57-4D64-9621-7496AA9C26B5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1B4E00B-A59F-40B7-AE12-5CA474CE7727}"/>
              </a:ext>
            </a:extLst>
          </p:cNvPr>
          <p:cNvSpPr/>
          <p:nvPr/>
        </p:nvSpPr>
        <p:spPr>
          <a:xfrm>
            <a:off x="2979812" y="2318083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6422D18-37EE-4390-A0D0-947CB31C5CD6}"/>
              </a:ext>
            </a:extLst>
          </p:cNvPr>
          <p:cNvSpPr/>
          <p:nvPr/>
        </p:nvSpPr>
        <p:spPr>
          <a:xfrm>
            <a:off x="9228795" y="3200400"/>
            <a:ext cx="558015" cy="558015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759E0-70EB-4F31-9979-C48DF9140050}"/>
              </a:ext>
            </a:extLst>
          </p:cNvPr>
          <p:cNvSpPr/>
          <p:nvPr/>
        </p:nvSpPr>
        <p:spPr>
          <a:xfrm>
            <a:off x="2744906" y="1382479"/>
            <a:ext cx="4093043" cy="409304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527560C-9B08-4BF0-9504-DE54ED07C762}"/>
              </a:ext>
            </a:extLst>
          </p:cNvPr>
          <p:cNvSpPr/>
          <p:nvPr/>
        </p:nvSpPr>
        <p:spPr>
          <a:xfrm>
            <a:off x="244643" y="1614617"/>
            <a:ext cx="12281952" cy="130035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4000" spc="300" dirty="0">
                <a:solidFill>
                  <a:srgbClr val="292929"/>
                </a:solidFill>
                <a:ea typeface="方正粗谭黑简体" panose="02000000000000000000" pitchFamily="2" charset="-122"/>
                <a:cs typeface="+mn-ea"/>
              </a:rPr>
              <a:t>Stress Test-based Smart Heart Condition</a:t>
            </a:r>
          </a:p>
          <a:p>
            <a:pPr algn="ctr"/>
            <a:r>
              <a:rPr lang="en-US" altLang="zh-CN" sz="4000" spc="300" dirty="0">
                <a:solidFill>
                  <a:srgbClr val="292929"/>
                </a:solidFill>
                <a:ea typeface="方正粗谭黑简体" panose="02000000000000000000" pitchFamily="2" charset="-122"/>
                <a:cs typeface="+mn-ea"/>
              </a:rPr>
              <a:t>Monitoring System</a:t>
            </a:r>
            <a:endParaRPr lang="zh-CN" altLang="en-US" sz="4000" spc="300" dirty="0">
              <a:solidFill>
                <a:srgbClr val="292929"/>
              </a:solidFill>
              <a:ea typeface="方正粗谭黑简体" panose="02000000000000000000" pitchFamily="2" charset="-122"/>
              <a:cs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B4AB27-4820-4B07-952B-4A0DFAD72FC9}"/>
              </a:ext>
            </a:extLst>
          </p:cNvPr>
          <p:cNvSpPr/>
          <p:nvPr/>
        </p:nvSpPr>
        <p:spPr>
          <a:xfrm>
            <a:off x="7052508" y="5368628"/>
            <a:ext cx="4352573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2000" spc="225" dirty="0">
                <a:solidFill>
                  <a:srgbClr val="292929"/>
                </a:solidFill>
                <a:cs typeface="+mn-ea"/>
                <a:sym typeface="+mn-lt"/>
              </a:rPr>
              <a:t>Zhang </a:t>
            </a:r>
            <a:r>
              <a:rPr lang="en-US" altLang="zh-CN" sz="2000" spc="225" dirty="0" err="1">
                <a:solidFill>
                  <a:srgbClr val="292929"/>
                </a:solidFill>
                <a:cs typeface="+mn-ea"/>
                <a:sym typeface="+mn-lt"/>
              </a:rPr>
              <a:t>Ziheng</a:t>
            </a:r>
            <a:endParaRPr lang="en-US" altLang="zh-CN" sz="2000" spc="225" dirty="0">
              <a:solidFill>
                <a:srgbClr val="292929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000" spc="225" dirty="0">
                <a:solidFill>
                  <a:srgbClr val="292929"/>
                </a:solidFill>
                <a:cs typeface="+mn-ea"/>
                <a:sym typeface="+mn-lt"/>
              </a:rPr>
              <a:t>Li </a:t>
            </a:r>
            <a:r>
              <a:rPr lang="en-US" altLang="zh-CN" sz="2000" spc="225" dirty="0" err="1">
                <a:solidFill>
                  <a:srgbClr val="292929"/>
                </a:solidFill>
                <a:cs typeface="+mn-ea"/>
                <a:sym typeface="+mn-lt"/>
              </a:rPr>
              <a:t>Jisen</a:t>
            </a:r>
            <a:endParaRPr lang="en-US" altLang="zh-CN" sz="2000" spc="225" dirty="0">
              <a:solidFill>
                <a:srgbClr val="292929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000" spc="225" dirty="0">
                <a:solidFill>
                  <a:srgbClr val="292929"/>
                </a:solidFill>
                <a:cs typeface="+mn-ea"/>
                <a:sym typeface="+mn-lt"/>
              </a:rPr>
              <a:t>2022.07.28</a:t>
            </a:r>
            <a:endParaRPr lang="zh-CN" altLang="en-US" sz="20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496F7A-2F71-2D9C-54C6-67C89AF127DA}"/>
              </a:ext>
            </a:extLst>
          </p:cNvPr>
          <p:cNvSpPr txBox="1"/>
          <p:nvPr/>
        </p:nvSpPr>
        <p:spPr>
          <a:xfrm>
            <a:off x="1063869" y="357316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P01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72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C733582-6A5A-2459-DBBB-08B9C16101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2821C-8734-B96F-3674-55A53AE9A4BB}"/>
              </a:ext>
            </a:extLst>
          </p:cNvPr>
          <p:cNvSpPr txBox="1"/>
          <p:nvPr/>
        </p:nvSpPr>
        <p:spPr>
          <a:xfrm>
            <a:off x="1092444" y="286986"/>
            <a:ext cx="6512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Project Development Process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665565-6315-666B-1572-535284BD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4" y="1589971"/>
            <a:ext cx="4696488" cy="464693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7CC24646-A2E6-A7C7-88B3-02CC90D621D4}"/>
              </a:ext>
            </a:extLst>
          </p:cNvPr>
          <p:cNvSpPr/>
          <p:nvPr/>
        </p:nvSpPr>
        <p:spPr>
          <a:xfrm>
            <a:off x="1092444" y="1169325"/>
            <a:ext cx="158261" cy="18463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7169F9-7CD5-6CE1-48C7-3911C4ED4E9D}"/>
              </a:ext>
            </a:extLst>
          </p:cNvPr>
          <p:cNvSpPr txBox="1"/>
          <p:nvPr/>
        </p:nvSpPr>
        <p:spPr>
          <a:xfrm>
            <a:off x="1422156" y="1076978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Configure the appropriate registers</a:t>
            </a:r>
            <a:endParaRPr lang="zh-CN" altLang="en-US" sz="1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F501E8-7F7F-7F82-EBBB-0A332E58D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275" y="1620946"/>
            <a:ext cx="4279587" cy="45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3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C733582-6A5A-2459-DBBB-08B9C16101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2821C-8734-B96F-3674-55A53AE9A4BB}"/>
              </a:ext>
            </a:extLst>
          </p:cNvPr>
          <p:cNvSpPr txBox="1"/>
          <p:nvPr/>
        </p:nvSpPr>
        <p:spPr>
          <a:xfrm>
            <a:off x="1092444" y="286986"/>
            <a:ext cx="6512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Project Development Process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BA97CC5-E5F8-19C6-5770-6EF42E816276}"/>
              </a:ext>
            </a:extLst>
          </p:cNvPr>
          <p:cNvSpPr/>
          <p:nvPr/>
        </p:nvSpPr>
        <p:spPr>
          <a:xfrm>
            <a:off x="1092444" y="1169325"/>
            <a:ext cx="158261" cy="18463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34C138-0026-C16E-8775-1BDCB5198AF5}"/>
              </a:ext>
            </a:extLst>
          </p:cNvPr>
          <p:cNvSpPr txBox="1"/>
          <p:nvPr/>
        </p:nvSpPr>
        <p:spPr>
          <a:xfrm>
            <a:off x="1406770" y="1076978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AD8232 for measuring ECG signals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822EC7-66E0-1344-2C8F-172990036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05" y="1930018"/>
            <a:ext cx="1954650" cy="21890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ACB53A-A937-1581-60EE-1C6F13C30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784" y="1680539"/>
            <a:ext cx="3251631" cy="26880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5AD8EE-BDA5-9011-BC4E-05E7E9E15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052" y="1446310"/>
            <a:ext cx="2970335" cy="29703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C17353-7587-62D9-CCC0-AA27A2E7E3E1}"/>
              </a:ext>
            </a:extLst>
          </p:cNvPr>
          <p:cNvSpPr txBox="1"/>
          <p:nvPr/>
        </p:nvSpPr>
        <p:spPr>
          <a:xfrm>
            <a:off x="1171574" y="4300499"/>
            <a:ext cx="2198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Connect to human </a:t>
            </a:r>
            <a:endParaRPr lang="en-US" altLang="zh-CN" dirty="0"/>
          </a:p>
          <a:p>
            <a:r>
              <a:rPr lang="zh-CN" altLang="en-US" dirty="0"/>
              <a:t>electrodes to obtain </a:t>
            </a:r>
            <a:endParaRPr lang="en-US" altLang="zh-CN" dirty="0"/>
          </a:p>
          <a:p>
            <a:r>
              <a:rPr lang="zh-CN" altLang="en-US" dirty="0"/>
              <a:t>ECG signals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EECCE65-0EC3-D9E4-61C9-DCFFDB4EFD6C}"/>
              </a:ext>
            </a:extLst>
          </p:cNvPr>
          <p:cNvSpPr/>
          <p:nvPr/>
        </p:nvSpPr>
        <p:spPr>
          <a:xfrm>
            <a:off x="3370486" y="27919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E5BECAB4-F960-95EA-E6DA-9F2BA52CE21F}"/>
              </a:ext>
            </a:extLst>
          </p:cNvPr>
          <p:cNvSpPr/>
          <p:nvPr/>
        </p:nvSpPr>
        <p:spPr>
          <a:xfrm>
            <a:off x="7703436" y="27919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414378-66B6-E6F0-2112-DA61FF5F94BF}"/>
              </a:ext>
            </a:extLst>
          </p:cNvPr>
          <p:cNvSpPr txBox="1"/>
          <p:nvPr/>
        </p:nvSpPr>
        <p:spPr>
          <a:xfrm>
            <a:off x="5019495" y="4344739"/>
            <a:ext cx="1880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A/D conversion</a:t>
            </a:r>
          </a:p>
        </p:txBody>
      </p:sp>
    </p:spTree>
    <p:extLst>
      <p:ext uri="{BB962C8B-B14F-4D97-AF65-F5344CB8AC3E}">
        <p14:creationId xmlns:p14="http://schemas.microsoft.com/office/powerpoint/2010/main" val="778159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C733582-6A5A-2459-DBBB-08B9C16101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953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2821C-8734-B96F-3674-55A53AE9A4BB}"/>
              </a:ext>
            </a:extLst>
          </p:cNvPr>
          <p:cNvSpPr txBox="1"/>
          <p:nvPr/>
        </p:nvSpPr>
        <p:spPr>
          <a:xfrm>
            <a:off x="1092444" y="286986"/>
            <a:ext cx="6512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Project Development Process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6AB466-37F2-D991-BD23-7A8C73D7C6EB}"/>
              </a:ext>
            </a:extLst>
          </p:cNvPr>
          <p:cNvSpPr/>
          <p:nvPr/>
        </p:nvSpPr>
        <p:spPr>
          <a:xfrm>
            <a:off x="1549644" y="1688072"/>
            <a:ext cx="158261" cy="18463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3FF8EA-B9B2-CE46-9A0F-5719FF0EA948}"/>
              </a:ext>
            </a:extLst>
          </p:cNvPr>
          <p:cNvSpPr txBox="1"/>
          <p:nvPr/>
        </p:nvSpPr>
        <p:spPr>
          <a:xfrm>
            <a:off x="1757362" y="1595725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Prediction program based on </a:t>
            </a:r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FF96FA-F756-3D67-EFF5-A3784CDD8B4D}"/>
              </a:ext>
            </a:extLst>
          </p:cNvPr>
          <p:cNvSpPr txBox="1"/>
          <p:nvPr/>
        </p:nvSpPr>
        <p:spPr>
          <a:xfrm>
            <a:off x="1757362" y="2382716"/>
            <a:ext cx="361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 using the Cleveland dataset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068A55-4768-7AC6-5839-B34D9B83B936}"/>
              </a:ext>
            </a:extLst>
          </p:cNvPr>
          <p:cNvSpPr/>
          <p:nvPr/>
        </p:nvSpPr>
        <p:spPr>
          <a:xfrm>
            <a:off x="1549642" y="2475063"/>
            <a:ext cx="158261" cy="18463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42B8734-4247-BA13-54C2-2BF6BD52DB93}"/>
              </a:ext>
            </a:extLst>
          </p:cNvPr>
          <p:cNvSpPr/>
          <p:nvPr/>
        </p:nvSpPr>
        <p:spPr>
          <a:xfrm>
            <a:off x="1549643" y="3292802"/>
            <a:ext cx="158261" cy="18463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ECA872-406F-687E-F062-5F12E81BC3F9}"/>
              </a:ext>
            </a:extLst>
          </p:cNvPr>
          <p:cNvSpPr txBox="1"/>
          <p:nvPr/>
        </p:nvSpPr>
        <p:spPr>
          <a:xfrm>
            <a:off x="1757362" y="3169707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Contains several convolutional layers and three fully connected layers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BC62694-856A-9947-88C4-DE701A737C02}"/>
              </a:ext>
            </a:extLst>
          </p:cNvPr>
          <p:cNvSpPr/>
          <p:nvPr/>
        </p:nvSpPr>
        <p:spPr>
          <a:xfrm>
            <a:off x="1522166" y="4078465"/>
            <a:ext cx="158261" cy="18463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F4E4B7-A73C-DA10-2AE3-A33D50466DBA}"/>
              </a:ext>
            </a:extLst>
          </p:cNvPr>
          <p:cNvSpPr txBox="1"/>
          <p:nvPr/>
        </p:nvSpPr>
        <p:spPr>
          <a:xfrm>
            <a:off x="1757362" y="4037433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The user enters three parameters and the sensor collects three parameters</a:t>
            </a:r>
          </a:p>
        </p:txBody>
      </p:sp>
    </p:spTree>
    <p:extLst>
      <p:ext uri="{BB962C8B-B14F-4D97-AF65-F5344CB8AC3E}">
        <p14:creationId xmlns:p14="http://schemas.microsoft.com/office/powerpoint/2010/main" val="3182112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56DC809-96D7-4DDD-BA7E-7AE8F7783E1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0A44E5-3CD4-4A08-A0CD-618D04D79A40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D03333-1868-49B8-89A8-C502A4EC18F3}"/>
              </a:ext>
            </a:extLst>
          </p:cNvPr>
          <p:cNvSpPr txBox="1"/>
          <p:nvPr/>
        </p:nvSpPr>
        <p:spPr>
          <a:xfrm>
            <a:off x="1269667" y="205961"/>
            <a:ext cx="2933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Part three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8DD4BB-51C7-4C0B-81C4-F1B066DB113D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3542460-5FFA-469E-BC92-40A91DA1B964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8EAFD0-5228-4051-B8BE-C549502A83F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53F943-7E5E-4A56-B451-0160855CD2F9}"/>
              </a:ext>
            </a:extLst>
          </p:cNvPr>
          <p:cNvSpPr/>
          <p:nvPr/>
        </p:nvSpPr>
        <p:spPr>
          <a:xfrm>
            <a:off x="4541022" y="3216950"/>
            <a:ext cx="6739507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Display of Results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8984A5-F46A-499C-BB67-5E5FBC7EBD3A}"/>
              </a:ext>
            </a:extLst>
          </p:cNvPr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20013027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56DC809-96D7-4DDD-BA7E-7AE8F7783E1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0A44E5-3CD4-4A08-A0CD-618D04D79A40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D03333-1868-49B8-89A8-C502A4EC18F3}"/>
              </a:ext>
            </a:extLst>
          </p:cNvPr>
          <p:cNvSpPr txBox="1"/>
          <p:nvPr/>
        </p:nvSpPr>
        <p:spPr>
          <a:xfrm>
            <a:off x="1269667" y="205961"/>
            <a:ext cx="2388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Part four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8DD4BB-51C7-4C0B-81C4-F1B066DB113D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3542460-5FFA-469E-BC92-40A91DA1B964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8EAFD0-5228-4051-B8BE-C549502A83F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53F943-7E5E-4A56-B451-0160855CD2F9}"/>
              </a:ext>
            </a:extLst>
          </p:cNvPr>
          <p:cNvSpPr/>
          <p:nvPr/>
        </p:nvSpPr>
        <p:spPr>
          <a:xfrm>
            <a:off x="4541022" y="3216950"/>
            <a:ext cx="6739507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Future Expansion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8984A5-F46A-499C-BB67-5E5FBC7EBD3A}"/>
              </a:ext>
            </a:extLst>
          </p:cNvPr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F0502020204030204"/>
                <a:ea typeface="微软雅黑"/>
                <a:cs typeface="+mn-ea"/>
                <a:sym typeface="+mn-lt"/>
              </a:rPr>
              <a:t>04</a:t>
            </a:r>
            <a:endParaRPr kumimoji="0" lang="en-US" altLang="zh-CN" sz="8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61863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C733582-6A5A-2459-DBBB-08B9C16101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2821C-8734-B96F-3674-55A53AE9A4BB}"/>
              </a:ext>
            </a:extLst>
          </p:cNvPr>
          <p:cNvSpPr txBox="1"/>
          <p:nvPr/>
        </p:nvSpPr>
        <p:spPr>
          <a:xfrm>
            <a:off x="1092444" y="286986"/>
            <a:ext cx="6512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Future Expansion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BF608DA-F4F6-E604-EABB-2B699000C284}"/>
              </a:ext>
            </a:extLst>
          </p:cNvPr>
          <p:cNvSpPr/>
          <p:nvPr/>
        </p:nvSpPr>
        <p:spPr>
          <a:xfrm>
            <a:off x="3061921" y="2224454"/>
            <a:ext cx="158261" cy="18463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EEE4136-D55E-22EB-3DEF-4652FBE533CA}"/>
              </a:ext>
            </a:extLst>
          </p:cNvPr>
          <p:cNvSpPr/>
          <p:nvPr/>
        </p:nvSpPr>
        <p:spPr>
          <a:xfrm>
            <a:off x="3061921" y="2919046"/>
            <a:ext cx="158261" cy="18463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C505447-6511-B3E2-3196-865652D88CAA}"/>
              </a:ext>
            </a:extLst>
          </p:cNvPr>
          <p:cNvSpPr/>
          <p:nvPr/>
        </p:nvSpPr>
        <p:spPr>
          <a:xfrm>
            <a:off x="3061920" y="3704492"/>
            <a:ext cx="158261" cy="18463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C760BC-0D4D-C933-D2B2-EBFB6CF830CE}"/>
              </a:ext>
            </a:extLst>
          </p:cNvPr>
          <p:cNvSpPr txBox="1"/>
          <p:nvPr/>
        </p:nvSpPr>
        <p:spPr>
          <a:xfrm>
            <a:off x="3450981" y="2086593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Complete the UI interface and database for user convenience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6807ED-3CC5-2ACC-7370-FEF5746F80F8}"/>
              </a:ext>
            </a:extLst>
          </p:cNvPr>
          <p:cNvSpPr txBox="1"/>
          <p:nvPr/>
        </p:nvSpPr>
        <p:spPr>
          <a:xfrm>
            <a:off x="3450981" y="284147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Extend the parameters collected by the sensor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397901-AA0F-4E96-32ED-87A8A6671060}"/>
              </a:ext>
            </a:extLst>
          </p:cNvPr>
          <p:cNvSpPr txBox="1"/>
          <p:nvPr/>
        </p:nvSpPr>
        <p:spPr>
          <a:xfrm>
            <a:off x="3450981" y="3581400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Expand or prune the model to improve prediction accuracy</a:t>
            </a:r>
          </a:p>
        </p:txBody>
      </p:sp>
    </p:spTree>
    <p:extLst>
      <p:ext uri="{BB962C8B-B14F-4D97-AF65-F5344CB8AC3E}">
        <p14:creationId xmlns:p14="http://schemas.microsoft.com/office/powerpoint/2010/main" val="793346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01F0EC7-3F57-4D64-9621-7496AA9C26B5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1B4E00B-A59F-40B7-AE12-5CA474CE7727}"/>
              </a:ext>
            </a:extLst>
          </p:cNvPr>
          <p:cNvSpPr/>
          <p:nvPr/>
        </p:nvSpPr>
        <p:spPr>
          <a:xfrm>
            <a:off x="3006189" y="2318083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6422D18-37EE-4390-A0D0-947CB31C5CD6}"/>
              </a:ext>
            </a:extLst>
          </p:cNvPr>
          <p:cNvSpPr/>
          <p:nvPr/>
        </p:nvSpPr>
        <p:spPr>
          <a:xfrm>
            <a:off x="9228795" y="320040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759E0-70EB-4F31-9979-C48DF9140050}"/>
              </a:ext>
            </a:extLst>
          </p:cNvPr>
          <p:cNvSpPr/>
          <p:nvPr/>
        </p:nvSpPr>
        <p:spPr>
          <a:xfrm>
            <a:off x="2744906" y="1382479"/>
            <a:ext cx="4093043" cy="409304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E665AE-D1F7-4530-A01D-8118F2016433}"/>
              </a:ext>
            </a:extLst>
          </p:cNvPr>
          <p:cNvSpPr/>
          <p:nvPr/>
        </p:nvSpPr>
        <p:spPr>
          <a:xfrm>
            <a:off x="3880790" y="3160648"/>
            <a:ext cx="6166377" cy="74635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4400" b="1" spc="225" dirty="0">
                <a:solidFill>
                  <a:srgbClr val="292929"/>
                </a:solidFill>
                <a:cs typeface="+mn-ea"/>
                <a:sym typeface="+mn-lt"/>
              </a:rPr>
              <a:t>thanks for watching</a:t>
            </a:r>
            <a:endParaRPr sz="44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0EFA96-0182-425D-BCA4-E63B2E97FADD}"/>
              </a:ext>
            </a:extLst>
          </p:cNvPr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62D23F-F6DD-16CD-CE89-654362893A9B}"/>
              </a:ext>
            </a:extLst>
          </p:cNvPr>
          <p:cNvSpPr txBox="1"/>
          <p:nvPr/>
        </p:nvSpPr>
        <p:spPr>
          <a:xfrm>
            <a:off x="1186962" y="295761"/>
            <a:ext cx="109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P01</a:t>
            </a:r>
            <a:endParaRPr lang="zh-CN" altLang="en-US" sz="4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B5E97A-58A4-C5F7-185C-B41984B54C90}"/>
              </a:ext>
            </a:extLst>
          </p:cNvPr>
          <p:cNvSpPr txBox="1"/>
          <p:nvPr/>
        </p:nvSpPr>
        <p:spPr>
          <a:xfrm>
            <a:off x="6548071" y="5088153"/>
            <a:ext cx="6097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spc="225" dirty="0">
                <a:solidFill>
                  <a:srgbClr val="292929"/>
                </a:solidFill>
                <a:cs typeface="+mn-ea"/>
                <a:sym typeface="+mn-lt"/>
              </a:rPr>
              <a:t>Zhang </a:t>
            </a:r>
            <a:r>
              <a:rPr lang="en-US" altLang="zh-CN" sz="1800" spc="225" dirty="0" err="1">
                <a:solidFill>
                  <a:srgbClr val="292929"/>
                </a:solidFill>
                <a:cs typeface="+mn-ea"/>
                <a:sym typeface="+mn-lt"/>
              </a:rPr>
              <a:t>Ziheng</a:t>
            </a:r>
            <a:endParaRPr lang="en-US" altLang="zh-CN" sz="1800" spc="225" dirty="0">
              <a:solidFill>
                <a:srgbClr val="292929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800" spc="225" dirty="0">
                <a:solidFill>
                  <a:srgbClr val="292929"/>
                </a:solidFill>
                <a:cs typeface="+mn-ea"/>
                <a:sym typeface="+mn-lt"/>
              </a:rPr>
              <a:t>Li </a:t>
            </a:r>
            <a:r>
              <a:rPr lang="en-US" altLang="zh-CN" sz="1800" spc="225" dirty="0" err="1">
                <a:solidFill>
                  <a:srgbClr val="292929"/>
                </a:solidFill>
                <a:cs typeface="+mn-ea"/>
                <a:sym typeface="+mn-lt"/>
              </a:rPr>
              <a:t>Jisen</a:t>
            </a:r>
            <a:endParaRPr lang="en-US" altLang="zh-CN" sz="1800" spc="225" dirty="0">
              <a:solidFill>
                <a:srgbClr val="292929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800" spc="225" dirty="0">
                <a:solidFill>
                  <a:srgbClr val="292929"/>
                </a:solidFill>
                <a:cs typeface="+mn-ea"/>
                <a:sym typeface="+mn-lt"/>
              </a:rPr>
              <a:t>2022.07.28</a:t>
            </a:r>
            <a:endParaRPr lang="zh-CN" altLang="en-US" sz="18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7309841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1F6AD62B-194E-4E29-8C2E-D96C0768732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95C6D15-67FC-459B-A9E1-0E5AE34FBABB}"/>
              </a:ext>
            </a:extLst>
          </p:cNvPr>
          <p:cNvSpPr/>
          <p:nvPr/>
        </p:nvSpPr>
        <p:spPr>
          <a:xfrm>
            <a:off x="1539892" y="2357296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C8471AE-8075-4055-999E-7F5FB6475BDF}"/>
              </a:ext>
            </a:extLst>
          </p:cNvPr>
          <p:cNvSpPr/>
          <p:nvPr/>
        </p:nvSpPr>
        <p:spPr>
          <a:xfrm>
            <a:off x="5201419" y="461302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BD1AA97-8D5D-41BB-A69B-FC98226314BD}"/>
              </a:ext>
            </a:extLst>
          </p:cNvPr>
          <p:cNvSpPr/>
          <p:nvPr/>
        </p:nvSpPr>
        <p:spPr>
          <a:xfrm>
            <a:off x="1243320" y="1826155"/>
            <a:ext cx="3284115" cy="32841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456296-6DD8-4B7C-B908-15E5D6D45644}"/>
              </a:ext>
            </a:extLst>
          </p:cNvPr>
          <p:cNvSpPr txBox="1"/>
          <p:nvPr/>
        </p:nvSpPr>
        <p:spPr>
          <a:xfrm>
            <a:off x="572298" y="3054175"/>
            <a:ext cx="200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content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E016343-FCBA-4183-8159-71054396E91F}"/>
              </a:ext>
            </a:extLst>
          </p:cNvPr>
          <p:cNvGrpSpPr/>
          <p:nvPr/>
        </p:nvGrpSpPr>
        <p:grpSpPr>
          <a:xfrm>
            <a:off x="4476171" y="1444556"/>
            <a:ext cx="6628513" cy="646332"/>
            <a:chOff x="4512249" y="2156296"/>
            <a:chExt cx="6628513" cy="6463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648C587-C8E5-481F-9366-C41B8CC67B5C}"/>
                </a:ext>
              </a:extLst>
            </p:cNvPr>
            <p:cNvSpPr txBox="1"/>
            <p:nvPr/>
          </p:nvSpPr>
          <p:spPr>
            <a:xfrm>
              <a:off x="5973340" y="2156296"/>
              <a:ext cx="51674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Background Introduction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689F103-683A-4F31-8763-3C431AE55832}"/>
                </a:ext>
              </a:extLst>
            </p:cNvPr>
            <p:cNvSpPr txBox="1"/>
            <p:nvPr/>
          </p:nvSpPr>
          <p:spPr>
            <a:xfrm>
              <a:off x="4512249" y="2156297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784B0D0-48F4-47B1-842D-0C350A58B3D7}"/>
              </a:ext>
            </a:extLst>
          </p:cNvPr>
          <p:cNvGrpSpPr/>
          <p:nvPr/>
        </p:nvGrpSpPr>
        <p:grpSpPr>
          <a:xfrm>
            <a:off x="4476170" y="2633279"/>
            <a:ext cx="7772033" cy="646331"/>
            <a:chOff x="5062473" y="3041145"/>
            <a:chExt cx="4741802" cy="64633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9C9D555-2B4E-4141-B9D7-1825884C330C}"/>
                </a:ext>
              </a:extLst>
            </p:cNvPr>
            <p:cNvSpPr txBox="1"/>
            <p:nvPr/>
          </p:nvSpPr>
          <p:spPr>
            <a:xfrm>
              <a:off x="5933941" y="3041145"/>
              <a:ext cx="3870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Project Development Process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276D7B9-A41C-47C2-A8F6-3937DA18D5D0}"/>
                </a:ext>
              </a:extLst>
            </p:cNvPr>
            <p:cNvSpPr txBox="1"/>
            <p:nvPr/>
          </p:nvSpPr>
          <p:spPr>
            <a:xfrm>
              <a:off x="5062473" y="3041145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41F7C4E-3B14-4D3F-8CF7-93122ACA04F0}"/>
              </a:ext>
            </a:extLst>
          </p:cNvPr>
          <p:cNvGrpSpPr/>
          <p:nvPr/>
        </p:nvGrpSpPr>
        <p:grpSpPr>
          <a:xfrm>
            <a:off x="4476170" y="4583523"/>
            <a:ext cx="6128538" cy="696817"/>
            <a:chOff x="4512248" y="4457753"/>
            <a:chExt cx="6128538" cy="69681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D3F1F5E-2F19-42A2-814C-C735B6B0D98C}"/>
                </a:ext>
              </a:extLst>
            </p:cNvPr>
            <p:cNvSpPr txBox="1"/>
            <p:nvPr/>
          </p:nvSpPr>
          <p:spPr>
            <a:xfrm>
              <a:off x="5973340" y="4508239"/>
              <a:ext cx="4667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Future Expansion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E8E322A-C252-4090-8403-43E92E62CA98}"/>
                </a:ext>
              </a:extLst>
            </p:cNvPr>
            <p:cNvSpPr txBox="1"/>
            <p:nvPr/>
          </p:nvSpPr>
          <p:spPr>
            <a:xfrm>
              <a:off x="4512248" y="4457753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1E93E25-7BEA-4443-B348-AD825BD80B8E}"/>
              </a:ext>
            </a:extLst>
          </p:cNvPr>
          <p:cNvGrpSpPr/>
          <p:nvPr/>
        </p:nvGrpSpPr>
        <p:grpSpPr>
          <a:xfrm>
            <a:off x="4476171" y="3665601"/>
            <a:ext cx="6081750" cy="646332"/>
            <a:chOff x="4512249" y="3777913"/>
            <a:chExt cx="6081750" cy="64633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351D9B3-4EFB-495B-9CF5-1FDCB19B13F1}"/>
                </a:ext>
              </a:extLst>
            </p:cNvPr>
            <p:cNvSpPr txBox="1"/>
            <p:nvPr/>
          </p:nvSpPr>
          <p:spPr>
            <a:xfrm>
              <a:off x="5926553" y="3777913"/>
              <a:ext cx="4667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Display of Results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4A7DCCD-F854-461F-8909-8B578702A1D9}"/>
                </a:ext>
              </a:extLst>
            </p:cNvPr>
            <p:cNvSpPr txBox="1"/>
            <p:nvPr/>
          </p:nvSpPr>
          <p:spPr>
            <a:xfrm>
              <a:off x="4512249" y="3777914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B0AC75C6-C365-4063-9484-DC573736F4EF}"/>
              </a:ext>
            </a:extLst>
          </p:cNvPr>
          <p:cNvSpPr/>
          <p:nvPr/>
        </p:nvSpPr>
        <p:spPr>
          <a:xfrm flipH="1">
            <a:off x="11340853" y="5152295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cs typeface="+mn-ea"/>
                <a:sym typeface="+mn-lt"/>
              </a:rPr>
              <a:t>CONTENT</a:t>
            </a:r>
            <a:endParaRPr sz="14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583DA3B-1930-4EAB-BDEC-113AF359F85B}"/>
              </a:ext>
            </a:extLst>
          </p:cNvPr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D47319-850C-A47C-5EFE-DD3B88703E26}"/>
              </a:ext>
            </a:extLst>
          </p:cNvPr>
          <p:cNvSpPr txBox="1"/>
          <p:nvPr/>
        </p:nvSpPr>
        <p:spPr>
          <a:xfrm>
            <a:off x="1088048" y="34157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P01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0071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56DC809-96D7-4DDD-BA7E-7AE8F7783E1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0A44E5-3CD4-4A08-A0CD-618D04D79A40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D03333-1868-49B8-89A8-C502A4EC18F3}"/>
              </a:ext>
            </a:extLst>
          </p:cNvPr>
          <p:cNvSpPr txBox="1"/>
          <p:nvPr/>
        </p:nvSpPr>
        <p:spPr>
          <a:xfrm>
            <a:off x="1269667" y="205961"/>
            <a:ext cx="2388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 one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8DD4BB-51C7-4C0B-81C4-F1B066DB113D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3542460-5FFA-469E-BC92-40A91DA1B964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8EAFD0-5228-4051-B8BE-C549502A83F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53F943-7E5E-4A56-B451-0160855CD2F9}"/>
              </a:ext>
            </a:extLst>
          </p:cNvPr>
          <p:cNvSpPr/>
          <p:nvPr/>
        </p:nvSpPr>
        <p:spPr>
          <a:xfrm>
            <a:off x="4637738" y="3216950"/>
            <a:ext cx="6739507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Background introduction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8984A5-F46A-499C-BB67-5E5FBC7EBD3A}"/>
              </a:ext>
            </a:extLst>
          </p:cNvPr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8912016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D32483-539E-9B96-5865-5BBBE377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8" y="204174"/>
            <a:ext cx="5492972" cy="9632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CC4054-F5C8-F06D-5331-506C636B8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872" y="1756080"/>
            <a:ext cx="3345840" cy="33458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1AA42F0-B756-1ED1-8188-7CA4DC1FEA36}"/>
              </a:ext>
            </a:extLst>
          </p:cNvPr>
          <p:cNvSpPr txBox="1"/>
          <p:nvPr/>
        </p:nvSpPr>
        <p:spPr>
          <a:xfrm>
            <a:off x="465221" y="1380345"/>
            <a:ext cx="7190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cardiovascular patients in China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B74D57-FB27-5DC8-2D06-DB68DE11B5C7}"/>
              </a:ext>
            </a:extLst>
          </p:cNvPr>
          <p:cNvSpPr txBox="1"/>
          <p:nvPr/>
        </p:nvSpPr>
        <p:spPr>
          <a:xfrm>
            <a:off x="1242921" y="265527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1EA055-5E5E-9A5E-FE49-5E6D8969F3B7}"/>
              </a:ext>
            </a:extLst>
          </p:cNvPr>
          <p:cNvSpPr txBox="1"/>
          <p:nvPr/>
        </p:nvSpPr>
        <p:spPr>
          <a:xfrm>
            <a:off x="1242921" y="4114875"/>
            <a:ext cx="60974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2021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7A19880F-6E91-3BC9-691E-ACEC1E34980F}"/>
              </a:ext>
            </a:extLst>
          </p:cNvPr>
          <p:cNvSpPr/>
          <p:nvPr/>
        </p:nvSpPr>
        <p:spPr>
          <a:xfrm>
            <a:off x="3081996" y="27757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EBDE90-A294-A0EA-1157-658A8E3B2E66}"/>
              </a:ext>
            </a:extLst>
          </p:cNvPr>
          <p:cNvSpPr txBox="1"/>
          <p:nvPr/>
        </p:nvSpPr>
        <p:spPr>
          <a:xfrm>
            <a:off x="4606855" y="2603774"/>
            <a:ext cx="60974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290 million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9BB02191-73F4-6B50-8AB2-7F11423F9865}"/>
              </a:ext>
            </a:extLst>
          </p:cNvPr>
          <p:cNvSpPr/>
          <p:nvPr/>
        </p:nvSpPr>
        <p:spPr>
          <a:xfrm>
            <a:off x="3081996" y="42265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6CF3CB3-5F41-B686-5AA3-DF9219758044}"/>
              </a:ext>
            </a:extLst>
          </p:cNvPr>
          <p:cNvSpPr txBox="1"/>
          <p:nvPr/>
        </p:nvSpPr>
        <p:spPr>
          <a:xfrm>
            <a:off x="4606855" y="4141844"/>
            <a:ext cx="60974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330 million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EABE4D-F479-C6BE-07D7-4649E1A91114}"/>
              </a:ext>
            </a:extLst>
          </p:cNvPr>
          <p:cNvSpPr txBox="1"/>
          <p:nvPr/>
        </p:nvSpPr>
        <p:spPr>
          <a:xfrm>
            <a:off x="4060404" y="5625976"/>
            <a:ext cx="5129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monitor our heart condition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9683F3-D62B-F846-EF7D-E4CFCEB22C3A}"/>
              </a:ext>
            </a:extLst>
          </p:cNvPr>
          <p:cNvSpPr/>
          <p:nvPr/>
        </p:nvSpPr>
        <p:spPr>
          <a:xfrm>
            <a:off x="682556" y="5317300"/>
            <a:ext cx="3377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Significant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719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D32483-539E-9B96-5865-5BBBE377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8" y="204174"/>
            <a:ext cx="5492972" cy="9632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1AA42F0-B756-1ED1-8188-7CA4DC1FEA36}"/>
              </a:ext>
            </a:extLst>
          </p:cNvPr>
          <p:cNvSpPr txBox="1"/>
          <p:nvPr/>
        </p:nvSpPr>
        <p:spPr>
          <a:xfrm>
            <a:off x="915953" y="138310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Expensive for a heart check in the hospital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C733582-6A5A-2459-DBBB-08B9C16101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9539AE-57AF-6F51-5E7B-B0621F43C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48" y="2075249"/>
            <a:ext cx="3881144" cy="34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934CE8-CB4A-9F68-9421-09CAB801C2A2}"/>
              </a:ext>
            </a:extLst>
          </p:cNvPr>
          <p:cNvSpPr txBox="1"/>
          <p:nvPr/>
        </p:nvSpPr>
        <p:spPr>
          <a:xfrm>
            <a:off x="1966422" y="2561021"/>
            <a:ext cx="38084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cardiac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examination in Beijing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等号 4">
            <a:extLst>
              <a:ext uri="{FF2B5EF4-FFF2-40B4-BE49-F238E27FC236}">
                <a16:creationId xmlns:a16="http://schemas.microsoft.com/office/drawing/2014/main" id="{93074AA4-C97E-1901-3535-DE0884571938}"/>
              </a:ext>
            </a:extLst>
          </p:cNvPr>
          <p:cNvSpPr/>
          <p:nvPr/>
        </p:nvSpPr>
        <p:spPr>
          <a:xfrm rot="5400000">
            <a:off x="3343121" y="3776452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CA22CE-39F7-462F-FED3-ECDB24845805}"/>
              </a:ext>
            </a:extLst>
          </p:cNvPr>
          <p:cNvSpPr txBox="1"/>
          <p:nvPr/>
        </p:nvSpPr>
        <p:spPr>
          <a:xfrm>
            <a:off x="2930660" y="5108331"/>
            <a:ext cx="1773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500+ CNY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48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D32483-539E-9B96-5865-5BBBE377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8" y="204174"/>
            <a:ext cx="5492972" cy="9632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1AA42F0-B756-1ED1-8188-7CA4DC1FEA36}"/>
              </a:ext>
            </a:extLst>
          </p:cNvPr>
          <p:cNvSpPr txBox="1"/>
          <p:nvPr/>
        </p:nvSpPr>
        <p:spPr>
          <a:xfrm>
            <a:off x="915953" y="1383106"/>
            <a:ext cx="7628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 simple but effective method needs to be proposed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C733582-6A5A-2459-DBBB-08B9C16101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934CE8-CB4A-9F68-9421-09CAB801C2A2}"/>
              </a:ext>
            </a:extLst>
          </p:cNvPr>
          <p:cNvSpPr txBox="1"/>
          <p:nvPr/>
        </p:nvSpPr>
        <p:spPr>
          <a:xfrm>
            <a:off x="1685068" y="2655404"/>
            <a:ext cx="4047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Simple and easy to operate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CA22CE-39F7-462F-FED3-ECDB24845805}"/>
              </a:ext>
            </a:extLst>
          </p:cNvPr>
          <p:cNvSpPr txBox="1"/>
          <p:nvPr/>
        </p:nvSpPr>
        <p:spPr>
          <a:xfrm>
            <a:off x="1681406" y="4352598"/>
            <a:ext cx="4663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Easy to use, especially at home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67541E-EE13-2133-9D90-2CA821D2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69" y="1906326"/>
            <a:ext cx="3936756" cy="407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18F3EB0F-D2CB-87DB-BD26-9BE890DCFE0B}"/>
              </a:ext>
            </a:extLst>
          </p:cNvPr>
          <p:cNvSpPr/>
          <p:nvPr/>
        </p:nvSpPr>
        <p:spPr>
          <a:xfrm>
            <a:off x="1134208" y="2795954"/>
            <a:ext cx="202223" cy="24212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1BDA28-8E2A-F8F7-07F9-62598428B7B7}"/>
              </a:ext>
            </a:extLst>
          </p:cNvPr>
          <p:cNvSpPr/>
          <p:nvPr/>
        </p:nvSpPr>
        <p:spPr>
          <a:xfrm>
            <a:off x="1134208" y="3644551"/>
            <a:ext cx="202223" cy="24212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5333552-B415-D4B3-B146-BABFB601339A}"/>
              </a:ext>
            </a:extLst>
          </p:cNvPr>
          <p:cNvSpPr/>
          <p:nvPr/>
        </p:nvSpPr>
        <p:spPr>
          <a:xfrm>
            <a:off x="1134208" y="4498347"/>
            <a:ext cx="202223" cy="24212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CFD91A-08F5-047D-3F00-37C97D82CB4E}"/>
              </a:ext>
            </a:extLst>
          </p:cNvPr>
          <p:cNvSpPr txBox="1"/>
          <p:nvPr/>
        </p:nvSpPr>
        <p:spPr>
          <a:xfrm>
            <a:off x="1681406" y="3504001"/>
            <a:ext cx="609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Results are easy to understand</a:t>
            </a:r>
          </a:p>
        </p:txBody>
      </p:sp>
    </p:spTree>
    <p:extLst>
      <p:ext uri="{BB962C8B-B14F-4D97-AF65-F5344CB8AC3E}">
        <p14:creationId xmlns:p14="http://schemas.microsoft.com/office/powerpoint/2010/main" val="2264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D32483-539E-9B96-5865-5BBBE377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8" y="204174"/>
            <a:ext cx="5492972" cy="96325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DC733582-6A5A-2459-DBBB-08B9C16101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084670-6C55-78A4-EFB4-FFA0DD461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966" y="1157948"/>
            <a:ext cx="1249061" cy="14538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124352-CAED-D64C-CD5E-4948FCB1C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655" y="1163058"/>
            <a:ext cx="1249061" cy="14538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131B36-BEF4-008E-7A05-0886B54EE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44" y="1165394"/>
            <a:ext cx="1299137" cy="1453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A1B092-71DD-EB80-F65F-E1D82CFE9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109" y="1157948"/>
            <a:ext cx="1400755" cy="1446416"/>
          </a:xfrm>
          <a:prstGeom prst="rect">
            <a:avLst/>
          </a:prstGeom>
        </p:spPr>
      </p:pic>
      <p:sp>
        <p:nvSpPr>
          <p:cNvPr id="18" name="加号 17">
            <a:extLst>
              <a:ext uri="{FF2B5EF4-FFF2-40B4-BE49-F238E27FC236}">
                <a16:creationId xmlns:a16="http://schemas.microsoft.com/office/drawing/2014/main" id="{ACD08FFA-C380-C649-672E-C83CD792642B}"/>
              </a:ext>
            </a:extLst>
          </p:cNvPr>
          <p:cNvSpPr/>
          <p:nvPr/>
        </p:nvSpPr>
        <p:spPr>
          <a:xfrm>
            <a:off x="3310895" y="1394826"/>
            <a:ext cx="803905" cy="8096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加号 19">
            <a:extLst>
              <a:ext uri="{FF2B5EF4-FFF2-40B4-BE49-F238E27FC236}">
                <a16:creationId xmlns:a16="http://schemas.microsoft.com/office/drawing/2014/main" id="{F4CEA26B-106A-70A9-27CB-3415EB79A0C4}"/>
              </a:ext>
            </a:extLst>
          </p:cNvPr>
          <p:cNvSpPr/>
          <p:nvPr/>
        </p:nvSpPr>
        <p:spPr>
          <a:xfrm>
            <a:off x="5657922" y="1403366"/>
            <a:ext cx="803905" cy="8096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加号 20">
            <a:extLst>
              <a:ext uri="{FF2B5EF4-FFF2-40B4-BE49-F238E27FC236}">
                <a16:creationId xmlns:a16="http://schemas.microsoft.com/office/drawing/2014/main" id="{4E0375DD-A951-35CC-8D4D-3F58790E1237}"/>
              </a:ext>
            </a:extLst>
          </p:cNvPr>
          <p:cNvSpPr/>
          <p:nvPr/>
        </p:nvSpPr>
        <p:spPr>
          <a:xfrm>
            <a:off x="8101128" y="1394826"/>
            <a:ext cx="803905" cy="8096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0650053-47CE-7FE2-F2D5-DFC16439BE45}"/>
              </a:ext>
            </a:extLst>
          </p:cNvPr>
          <p:cNvSpPr txBox="1"/>
          <p:nvPr/>
        </p:nvSpPr>
        <p:spPr>
          <a:xfrm>
            <a:off x="1597431" y="2782669"/>
            <a:ext cx="1910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Contact Heart </a:t>
            </a:r>
          </a:p>
          <a:p>
            <a:pPr algn="ctr"/>
            <a:r>
              <a:rPr lang="en-US" altLang="zh-CN" dirty="0"/>
              <a:t>Rate Detection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CE8C7C5-0799-DCFD-F119-4EC753A5521C}"/>
              </a:ext>
            </a:extLst>
          </p:cNvPr>
          <p:cNvSpPr txBox="1"/>
          <p:nvPr/>
        </p:nvSpPr>
        <p:spPr>
          <a:xfrm>
            <a:off x="3874763" y="2782668"/>
            <a:ext cx="2006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Contact Blood </a:t>
            </a:r>
          </a:p>
          <a:p>
            <a:pPr algn="ctr"/>
            <a:r>
              <a:rPr lang="en-US" altLang="zh-CN" dirty="0"/>
              <a:t>Oxygen Detection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1D3FC8F-7898-03FA-BCDE-141A5D9D3113}"/>
              </a:ext>
            </a:extLst>
          </p:cNvPr>
          <p:cNvSpPr txBox="1"/>
          <p:nvPr/>
        </p:nvSpPr>
        <p:spPr>
          <a:xfrm>
            <a:off x="6440901" y="2827846"/>
            <a:ext cx="1576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ECG </a:t>
            </a:r>
            <a:r>
              <a:rPr lang="en-US" altLang="zh-CN" dirty="0"/>
              <a:t>S</a:t>
            </a:r>
            <a:r>
              <a:rPr lang="zh-CN" altLang="en-US" dirty="0"/>
              <a:t>ignal </a:t>
            </a:r>
            <a:endParaRPr lang="en-US" altLang="zh-CN" dirty="0"/>
          </a:p>
          <a:p>
            <a:pPr algn="ctr"/>
            <a:r>
              <a:rPr lang="en-US" altLang="zh-CN" dirty="0"/>
              <a:t>D</a:t>
            </a:r>
            <a:r>
              <a:rPr lang="zh-CN" altLang="en-US" dirty="0"/>
              <a:t>etection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CC8DDBC-3EDC-968A-6B53-BFD7CCA0D097}"/>
              </a:ext>
            </a:extLst>
          </p:cNvPr>
          <p:cNvSpPr txBox="1"/>
          <p:nvPr/>
        </p:nvSpPr>
        <p:spPr>
          <a:xfrm>
            <a:off x="8725613" y="2782668"/>
            <a:ext cx="2006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Contactless Heart </a:t>
            </a:r>
          </a:p>
          <a:p>
            <a:pPr algn="ctr"/>
            <a:r>
              <a:rPr lang="en-US" altLang="zh-CN" dirty="0"/>
              <a:t>Rate Detection</a:t>
            </a:r>
            <a:endParaRPr lang="zh-CN" altLang="en-US" dirty="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22F83701-539B-A948-3F1E-B12021A26E7A}"/>
              </a:ext>
            </a:extLst>
          </p:cNvPr>
          <p:cNvSpPr/>
          <p:nvPr/>
        </p:nvSpPr>
        <p:spPr>
          <a:xfrm>
            <a:off x="5853684" y="351797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5D3CC1C-FD56-244F-9D9D-EFB14869B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24" y="4708609"/>
            <a:ext cx="4360984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1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56DC809-96D7-4DDD-BA7E-7AE8F7783E1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0A44E5-3CD4-4A08-A0CD-618D04D79A40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D03333-1868-49B8-89A8-C502A4EC18F3}"/>
              </a:ext>
            </a:extLst>
          </p:cNvPr>
          <p:cNvSpPr txBox="1"/>
          <p:nvPr/>
        </p:nvSpPr>
        <p:spPr>
          <a:xfrm>
            <a:off x="1269667" y="205961"/>
            <a:ext cx="2388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Part two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8DD4BB-51C7-4C0B-81C4-F1B066DB113D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3542460-5FFA-469E-BC92-40A91DA1B964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8EAFD0-5228-4051-B8BE-C549502A83F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53F943-7E5E-4A56-B451-0160855CD2F9}"/>
              </a:ext>
            </a:extLst>
          </p:cNvPr>
          <p:cNvSpPr/>
          <p:nvPr/>
        </p:nvSpPr>
        <p:spPr>
          <a:xfrm>
            <a:off x="4620153" y="2959188"/>
            <a:ext cx="6739507" cy="154657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Project Development Process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8984A5-F46A-499C-BB67-5E5FBC7EBD3A}"/>
              </a:ext>
            </a:extLst>
          </p:cNvPr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8479760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C733582-6A5A-2459-DBBB-08B9C16101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2821C-8734-B96F-3674-55A53AE9A4BB}"/>
              </a:ext>
            </a:extLst>
          </p:cNvPr>
          <p:cNvSpPr txBox="1"/>
          <p:nvPr/>
        </p:nvSpPr>
        <p:spPr>
          <a:xfrm>
            <a:off x="1092444" y="286986"/>
            <a:ext cx="6512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Project Development Process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FC41457-3C23-090E-DA18-416E24446450}"/>
              </a:ext>
            </a:extLst>
          </p:cNvPr>
          <p:cNvSpPr/>
          <p:nvPr/>
        </p:nvSpPr>
        <p:spPr>
          <a:xfrm>
            <a:off x="1092444" y="1916723"/>
            <a:ext cx="158261" cy="18463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C20F4-D2C6-E52D-7F24-FD8F97265A44}"/>
              </a:ext>
            </a:extLst>
          </p:cNvPr>
          <p:cNvSpPr txBox="1"/>
          <p:nvPr/>
        </p:nvSpPr>
        <p:spPr>
          <a:xfrm>
            <a:off x="1380393" y="1747432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Choose the right sensors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3BDF8D-65AC-063C-2484-C0F28C5F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23" y="2751022"/>
            <a:ext cx="1377462" cy="16607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A59C9C-46B3-3BE1-1D06-E9FC7CECD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85" y="2751022"/>
            <a:ext cx="1441941" cy="16990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E983D9-A9BD-58F9-208F-02CC4B50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612" y="2736368"/>
            <a:ext cx="1441941" cy="169909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3D129C-2213-8F9E-CF9D-ACB75B6711DA}"/>
              </a:ext>
            </a:extLst>
          </p:cNvPr>
          <p:cNvSpPr txBox="1"/>
          <p:nvPr/>
        </p:nvSpPr>
        <p:spPr>
          <a:xfrm>
            <a:off x="1840523" y="458734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MAX30100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59C840-E00D-6292-BC73-E5063C722204}"/>
              </a:ext>
            </a:extLst>
          </p:cNvPr>
          <p:cNvSpPr txBox="1"/>
          <p:nvPr/>
        </p:nvSpPr>
        <p:spPr>
          <a:xfrm>
            <a:off x="5943600" y="4606364"/>
            <a:ext cx="422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max30102 from different manufacturers</a:t>
            </a:r>
            <a:endParaRPr lang="zh-CN" altLang="en-US" dirty="0"/>
          </a:p>
        </p:txBody>
      </p:sp>
      <p:pic>
        <p:nvPicPr>
          <p:cNvPr id="17" name="图形 16" descr="复选标记">
            <a:extLst>
              <a:ext uri="{FF2B5EF4-FFF2-40B4-BE49-F238E27FC236}">
                <a16:creationId xmlns:a16="http://schemas.microsoft.com/office/drawing/2014/main" id="{13FFB97E-D5C4-8905-D14C-F184B347F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2553" y="36366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803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述职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dh3yr22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256</Words>
  <Application>Microsoft Office PowerPoint</Application>
  <PresentationFormat>宽屏</PresentationFormat>
  <Paragraphs>94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Arial</vt:lpstr>
      <vt:lpstr>Calibri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张子恒</dc:creator>
  <cp:lastModifiedBy>张子恒</cp:lastModifiedBy>
  <cp:revision>44</cp:revision>
  <cp:lastPrinted>2020-05-09T17:14:13Z</cp:lastPrinted>
  <dcterms:created xsi:type="dcterms:W3CDTF">2019-06-11T09:29:47Z</dcterms:created>
  <dcterms:modified xsi:type="dcterms:W3CDTF">2022-07-27T14:07:18Z</dcterms:modified>
</cp:coreProperties>
</file>